
<file path=[Content_Types].xml><?xml version="1.0" encoding="utf-8"?>
<Types xmlns="http://schemas.openxmlformats.org/package/2006/content-types">
  <Default Extension="bin" ContentType="application/vnd.openxmlformats-officedocument.spreadsheetml.customProperty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printerSettings/printerSettings1.bin" ContentType="application/vnd.openxmlformats-officedocument.spreadsheetml.printerSettings"/>
  <Override PartName="/xl/comments1.xml" ContentType="application/vnd.openxmlformats-officedocument.spreadsheetml.comments+xml"/>
  <Override PartName="/xl/printerSettings/printerSettings2.bin" ContentType="application/vnd.openxmlformats-officedocument.spreadsheetml.printerSettings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929"/>
  <workbookPr/>
  <mc:AlternateContent xmlns:mc="http://schemas.openxmlformats.org/markup-compatibility/2006">
    <mc:Choice Requires="x15">
      <x15ac:absPath xmlns:x15ac="http://schemas.microsoft.com/office/spreadsheetml/2010/11/ac" url="https://quantaservices.sharepoint.com/sites/LUMA/REG/LPRRegulatory/Tariffs/Dockets/NEPR-MI-2020-0001_(Permanent Rate)/26.06.15 Quarterly Factors/Filed Documents/Public/"/>
    </mc:Choice>
  </mc:AlternateContent>
  <xr:revisionPtr revIDLastSave="4" documentId="8_{790D7593-04FC-4D69-9032-5E4A676A2322}" xr6:coauthVersionLast="47" xr6:coauthVersionMax="47" xr10:uidLastSave="{A78E1BB7-7EDE-4FD3-81E0-95B911D32782}"/>
  <bookViews>
    <workbookView xWindow="-108" yWindow="-108" windowWidth="23256" windowHeight="12456" firstSheet="1" activeTab="2" xr2:uid="{00000000-000D-0000-FFFF-FFFF00000000}"/>
  </bookViews>
  <sheets>
    <sheet name="A216810396964DCDB399904ED81BA8E" sheetId="3" state="veryHidden" r:id="rId1"/>
    <sheet name="SUMMARY" sheetId="1" r:id="rId2"/>
    <sheet name="Methodology" sheetId="2" r:id="rId3"/>
  </sheets>
  <definedNames>
    <definedName name="_xlnm._FilterDatabase" localSheetId="0" hidden="1">A216810396964DCDB399904ED81BA8E!$A$1:$D$1</definedName>
    <definedName name="_xlnm.Print_Area" localSheetId="1">SUMMARY!$A$1:$I$46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</xcalcf:calcFeatures>
    </ext>
  </extLst>
</workbook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Tasha Rivera</author>
  </authors>
  <commentList>
    <comment ref="A24" authorId="0" shapeId="0" xr:uid="{00000000-0006-0000-0000-000001000000}">
      <text>
        <r>
          <rPr>
            <b/>
            <sz val="9"/>
            <color indexed="81"/>
            <rFont val="Tahoma"/>
            <family val="2"/>
          </rPr>
          <t>Tasha Rivera:</t>
        </r>
        <r>
          <rPr>
            <sz val="9"/>
            <color indexed="81"/>
            <rFont val="Tahoma"/>
            <family val="2"/>
          </rPr>
          <t xml:space="preserve">
hay que sumar lo que hay en Steam plant Diesel y Aguirre CC dentro del J28</t>
        </r>
      </text>
    </comment>
  </commentList>
</comments>
</file>

<file path=xl/sharedStrings.xml><?xml version="1.0" encoding="utf-8"?>
<sst xmlns="http://schemas.openxmlformats.org/spreadsheetml/2006/main" count="62" uniqueCount="46">
  <si>
    <t>PUERTO RICO ELECTRIC POWER AUTHORITY</t>
  </si>
  <si>
    <t>FUELS OFFICE</t>
  </si>
  <si>
    <t>FUEL INVENTORY REPORT</t>
  </si>
  <si>
    <t>No. 6 Fuel Oil</t>
  </si>
  <si>
    <t>Site</t>
  </si>
  <si>
    <t>Actual Storage</t>
  </si>
  <si>
    <t>In Storage Price/BBL</t>
  </si>
  <si>
    <t>Inventory ($)</t>
  </si>
  <si>
    <t>Price/ BBls</t>
  </si>
  <si>
    <t>Total Fuel</t>
  </si>
  <si>
    <t>Diff BBls</t>
  </si>
  <si>
    <t>Diff Inventory</t>
  </si>
  <si>
    <t>AGUIRRE</t>
  </si>
  <si>
    <t>COSTA SUR</t>
  </si>
  <si>
    <t>PALO SECO</t>
  </si>
  <si>
    <t>SAN JUAN</t>
  </si>
  <si>
    <t>TOTAL</t>
  </si>
  <si>
    <t>No. 2 Fuel Oil</t>
  </si>
  <si>
    <t>J-28 Report Inventory</t>
  </si>
  <si>
    <t xml:space="preserve">Total Fuel </t>
  </si>
  <si>
    <t>AGUIRRE Diesel /CC</t>
  </si>
  <si>
    <t xml:space="preserve">AGUIRRE GAS </t>
  </si>
  <si>
    <t>SAN JUAN CC</t>
  </si>
  <si>
    <t>CAMBALACHE</t>
  </si>
  <si>
    <t>MAYAGÜEZ</t>
  </si>
  <si>
    <t>DAGUAO</t>
  </si>
  <si>
    <t>JOBOS</t>
  </si>
  <si>
    <t>VEGA BAJA</t>
  </si>
  <si>
    <t>YABUCOA</t>
  </si>
  <si>
    <t>Totals</t>
  </si>
  <si>
    <t>Inventory Adjustment</t>
  </si>
  <si>
    <t xml:space="preserve">Column </t>
  </si>
  <si>
    <t>Data Reference</t>
  </si>
  <si>
    <t xml:space="preserve">The purpose of this document is to calculate the  inventory adjustment as a result of the difference between Fuel Report inventory &amp; prices per barrel vs. audited inventory and weighted average prices per barrel provided by PREPA. </t>
  </si>
  <si>
    <t>This adjustment is performed quarterly and presented in the Fuel Report of the following month consistent with prior methodology.</t>
  </si>
  <si>
    <t>Please go to Inventory 4/30/2022 PDF files received from external auditors.  This represents audited gross amount of fuel barrels</t>
  </si>
  <si>
    <t>File:  Precio Ponderado directorado de Generación @ agosto 31, 2023, worksheet Summary, Column G</t>
  </si>
  <si>
    <t>Quarter Reconciliation file, worksheet FUELREP-REPORTE-AUG2023</t>
  </si>
  <si>
    <t>Address</t>
  </si>
  <si>
    <t>ValueType</t>
  </si>
  <si>
    <t>Value</t>
  </si>
  <si>
    <t>ConnectionName</t>
  </si>
  <si>
    <t>Diff</t>
  </si>
  <si>
    <t>Inventory Actual Storage Documents</t>
  </si>
  <si>
    <t>Barrels</t>
  </si>
  <si>
    <t/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7">
    <numFmt numFmtId="8" formatCode="&quot;$&quot;#,##0.00_);[Red]\(&quot;$&quot;#,##0.00\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[$-F800]dddd\,\ mmmm\ dd\,\ yyyy"/>
    <numFmt numFmtId="165" formatCode="_(* #,##0.0000_);_(* \(#,##0.0000\);_(* &quot;-&quot;??_);_(@_)"/>
    <numFmt numFmtId="166" formatCode="_(* #,##0_);_(* \(#,##0\);_(* &quot;-&quot;??_);_(@_)"/>
    <numFmt numFmtId="167" formatCode="[$-409]mmmm\-yy;@"/>
  </numFmts>
  <fonts count="13" x14ac:knownFonts="1">
    <font>
      <sz val="10"/>
      <name val="Arial"/>
    </font>
    <font>
      <sz val="10"/>
      <name val="Arial"/>
      <family val="2"/>
    </font>
    <font>
      <b/>
      <sz val="12"/>
      <name val="Arial"/>
      <family val="2"/>
    </font>
    <font>
      <sz val="12"/>
      <name val="Arial"/>
      <family val="2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b/>
      <i/>
      <sz val="12"/>
      <name val="Arial"/>
      <family val="2"/>
    </font>
    <font>
      <sz val="12"/>
      <color rgb="FF0000FF"/>
      <name val="Arial"/>
      <family val="2"/>
    </font>
    <font>
      <sz val="12"/>
      <color rgb="FFC00000"/>
      <name val="Arial"/>
      <family val="2"/>
    </font>
    <font>
      <b/>
      <sz val="10"/>
      <name val="Arial"/>
      <family val="2"/>
    </font>
    <font>
      <sz val="10"/>
      <color theme="1"/>
      <name val="Arial"/>
      <family val="2"/>
    </font>
    <font>
      <sz val="10"/>
      <name val="Tahoma"/>
      <family val="2"/>
    </font>
    <font>
      <b/>
      <sz val="12"/>
      <color rgb="FF0070C0"/>
      <name val="Arial"/>
      <family val="2"/>
    </font>
  </fonts>
  <fills count="6">
    <fill>
      <patternFill patternType="none"/>
    </fill>
    <fill>
      <patternFill patternType="gray125"/>
    </fill>
    <fill>
      <patternFill patternType="solid">
        <fgColor theme="4" tint="0.59999389629810485"/>
        <bgColor indexed="64"/>
      </patternFill>
    </fill>
    <fill>
      <patternFill patternType="solid">
        <fgColor theme="5" tint="0.59999389629810485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9" tint="0.79998168889431442"/>
        <bgColor indexed="64"/>
      </patternFill>
    </fill>
  </fills>
  <borders count="13">
    <border>
      <left/>
      <right/>
      <top/>
      <bottom/>
      <diagonal/>
    </border>
    <border>
      <left style="thick">
        <color auto="1"/>
      </left>
      <right/>
      <top style="thick">
        <color auto="1"/>
      </top>
      <bottom/>
      <diagonal/>
    </border>
    <border>
      <left/>
      <right/>
      <top style="thick">
        <color auto="1"/>
      </top>
      <bottom/>
      <diagonal/>
    </border>
    <border>
      <left/>
      <right style="thick">
        <color auto="1"/>
      </right>
      <top style="thick">
        <color auto="1"/>
      </top>
      <bottom/>
      <diagonal/>
    </border>
    <border>
      <left style="thick">
        <color auto="1"/>
      </left>
      <right/>
      <top/>
      <bottom/>
      <diagonal/>
    </border>
    <border>
      <left/>
      <right style="thick">
        <color auto="1"/>
      </right>
      <top/>
      <bottom/>
      <diagonal/>
    </border>
    <border>
      <left style="thick">
        <color auto="1"/>
      </left>
      <right/>
      <top/>
      <bottom style="thick">
        <color auto="1"/>
      </bottom>
      <diagonal/>
    </border>
    <border>
      <left/>
      <right/>
      <top/>
      <bottom style="thick">
        <color auto="1"/>
      </bottom>
      <diagonal/>
    </border>
    <border>
      <left/>
      <right style="thick">
        <color auto="1"/>
      </right>
      <top/>
      <bottom style="thick">
        <color auto="1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thick">
        <color auto="1"/>
      </right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</borders>
  <cellStyleXfs count="10">
    <xf numFmtId="0" fontId="0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0" borderId="0"/>
    <xf numFmtId="0" fontId="1" fillId="0" borderId="0"/>
    <xf numFmtId="43" fontId="10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1" fillId="0" borderId="0"/>
  </cellStyleXfs>
  <cellXfs count="59">
    <xf numFmtId="0" fontId="0" fillId="0" borderId="0" xfId="0"/>
    <xf numFmtId="43" fontId="2" fillId="0" borderId="1" xfId="1" applyFont="1" applyBorder="1"/>
    <xf numFmtId="43" fontId="3" fillId="0" borderId="4" xfId="1" applyFont="1" applyBorder="1"/>
    <xf numFmtId="43" fontId="3" fillId="0" borderId="0" xfId="1" applyFont="1" applyBorder="1"/>
    <xf numFmtId="43" fontId="3" fillId="0" borderId="5" xfId="1" applyFont="1" applyBorder="1"/>
    <xf numFmtId="165" fontId="3" fillId="0" borderId="0" xfId="1" applyNumberFormat="1" applyFont="1" applyBorder="1"/>
    <xf numFmtId="43" fontId="3" fillId="0" borderId="6" xfId="1" applyFont="1" applyBorder="1"/>
    <xf numFmtId="43" fontId="3" fillId="0" borderId="7" xfId="1" applyFont="1" applyBorder="1"/>
    <xf numFmtId="43" fontId="3" fillId="0" borderId="8" xfId="1" applyFont="1" applyBorder="1"/>
    <xf numFmtId="43" fontId="3" fillId="0" borderId="0" xfId="1" applyFont="1"/>
    <xf numFmtId="166" fontId="3" fillId="0" borderId="0" xfId="1" applyNumberFormat="1" applyFont="1"/>
    <xf numFmtId="165" fontId="3" fillId="0" borderId="0" xfId="1" applyNumberFormat="1" applyFont="1"/>
    <xf numFmtId="43" fontId="2" fillId="2" borderId="2" xfId="1" applyFont="1" applyFill="1" applyBorder="1" applyAlignment="1">
      <alignment horizontal="center" wrapText="1"/>
    </xf>
    <xf numFmtId="43" fontId="2" fillId="2" borderId="3" xfId="1" applyFont="1" applyFill="1" applyBorder="1" applyAlignment="1">
      <alignment horizontal="center" wrapText="1"/>
    </xf>
    <xf numFmtId="43" fontId="2" fillId="3" borderId="2" xfId="1" applyFont="1" applyFill="1" applyBorder="1" applyAlignment="1">
      <alignment horizontal="center" wrapText="1"/>
    </xf>
    <xf numFmtId="43" fontId="2" fillId="4" borderId="1" xfId="1" applyFont="1" applyFill="1" applyBorder="1" applyAlignment="1">
      <alignment horizontal="center" wrapText="1"/>
    </xf>
    <xf numFmtId="43" fontId="3" fillId="0" borderId="0" xfId="1" applyFont="1" applyAlignment="1">
      <alignment horizontal="center"/>
    </xf>
    <xf numFmtId="0" fontId="3" fillId="0" borderId="0" xfId="0" applyFont="1"/>
    <xf numFmtId="164" fontId="3" fillId="0" borderId="0" xfId="1" applyNumberFormat="1" applyFont="1" applyAlignment="1">
      <alignment horizontal="center"/>
    </xf>
    <xf numFmtId="43" fontId="6" fillId="0" borderId="0" xfId="1" applyFont="1" applyBorder="1"/>
    <xf numFmtId="43" fontId="2" fillId="4" borderId="3" xfId="1" applyFont="1" applyFill="1" applyBorder="1" applyAlignment="1">
      <alignment horizontal="center" wrapText="1"/>
    </xf>
    <xf numFmtId="43" fontId="3" fillId="5" borderId="4" xfId="1" applyFont="1" applyFill="1" applyBorder="1"/>
    <xf numFmtId="43" fontId="3" fillId="5" borderId="5" xfId="1" applyFont="1" applyFill="1" applyBorder="1"/>
    <xf numFmtId="43" fontId="3" fillId="0" borderId="0" xfId="1" applyFont="1" applyFill="1" applyBorder="1"/>
    <xf numFmtId="43" fontId="3" fillId="0" borderId="5" xfId="1" applyFont="1" applyFill="1" applyBorder="1"/>
    <xf numFmtId="43" fontId="3" fillId="0" borderId="0" xfId="1" applyFont="1" applyFill="1"/>
    <xf numFmtId="4" fontId="3" fillId="0" borderId="0" xfId="0" applyNumberFormat="1" applyFont="1"/>
    <xf numFmtId="4" fontId="3" fillId="0" borderId="0" xfId="1" applyNumberFormat="1" applyFont="1" applyFill="1"/>
    <xf numFmtId="4" fontId="3" fillId="0" borderId="0" xfId="0" applyNumberFormat="1" applyFont="1" applyAlignment="1">
      <alignment wrapText="1"/>
    </xf>
    <xf numFmtId="43" fontId="3" fillId="0" borderId="9" xfId="1" applyFont="1" applyFill="1" applyBorder="1"/>
    <xf numFmtId="43" fontId="3" fillId="0" borderId="10" xfId="1" applyFont="1" applyFill="1" applyBorder="1"/>
    <xf numFmtId="43" fontId="3" fillId="0" borderId="11" xfId="1" applyFont="1" applyFill="1" applyBorder="1"/>
    <xf numFmtId="43" fontId="3" fillId="0" borderId="12" xfId="1" applyFont="1" applyFill="1" applyBorder="1"/>
    <xf numFmtId="44" fontId="3" fillId="0" borderId="5" xfId="2" applyFont="1" applyFill="1" applyBorder="1"/>
    <xf numFmtId="0" fontId="1" fillId="0" borderId="0" xfId="0" applyFont="1"/>
    <xf numFmtId="0" fontId="9" fillId="0" borderId="0" xfId="0" applyFont="1" applyAlignment="1">
      <alignment horizontal="center"/>
    </xf>
    <xf numFmtId="0" fontId="9" fillId="0" borderId="0" xfId="0" applyFont="1"/>
    <xf numFmtId="43" fontId="3" fillId="0" borderId="0" xfId="0" applyNumberFormat="1" applyFont="1"/>
    <xf numFmtId="165" fontId="3" fillId="0" borderId="0" xfId="1" applyNumberFormat="1" applyFont="1" applyFill="1" applyBorder="1"/>
    <xf numFmtId="43" fontId="3" fillId="0" borderId="7" xfId="1" applyFont="1" applyFill="1" applyBorder="1"/>
    <xf numFmtId="43" fontId="3" fillId="0" borderId="4" xfId="1" applyFont="1" applyFill="1" applyBorder="1"/>
    <xf numFmtId="43" fontId="3" fillId="0" borderId="6" xfId="1" applyFont="1" applyFill="1" applyBorder="1"/>
    <xf numFmtId="43" fontId="6" fillId="0" borderId="0" xfId="1" applyFont="1" applyFill="1" applyBorder="1"/>
    <xf numFmtId="43" fontId="2" fillId="0" borderId="1" xfId="1" applyFont="1" applyFill="1" applyBorder="1"/>
    <xf numFmtId="0" fontId="3" fillId="0" borderId="0" xfId="0" applyFont="1" applyAlignment="1">
      <alignment horizontal="center" wrapText="1"/>
    </xf>
    <xf numFmtId="165" fontId="8" fillId="0" borderId="0" xfId="1" applyNumberFormat="1" applyFont="1" applyFill="1" applyBorder="1"/>
    <xf numFmtId="0" fontId="3" fillId="0" borderId="0" xfId="0" applyFont="1" applyAlignment="1">
      <alignment wrapText="1"/>
    </xf>
    <xf numFmtId="44" fontId="3" fillId="0" borderId="0" xfId="2" applyFont="1" applyFill="1"/>
    <xf numFmtId="16" fontId="3" fillId="0" borderId="0" xfId="0" applyNumberFormat="1" applyFont="1"/>
    <xf numFmtId="44" fontId="3" fillId="0" borderId="0" xfId="0" applyNumberFormat="1" applyFont="1"/>
    <xf numFmtId="43" fontId="7" fillId="0" borderId="0" xfId="1" applyFont="1" applyFill="1" applyBorder="1"/>
    <xf numFmtId="17" fontId="3" fillId="0" borderId="0" xfId="1" quotePrefix="1" applyNumberFormat="1" applyFont="1" applyBorder="1" applyAlignment="1">
      <alignment horizontal="center"/>
    </xf>
    <xf numFmtId="8" fontId="3" fillId="0" borderId="0" xfId="1" applyNumberFormat="1" applyFont="1" applyFill="1" applyAlignment="1">
      <alignment wrapText="1"/>
    </xf>
    <xf numFmtId="8" fontId="3" fillId="0" borderId="0" xfId="1" applyNumberFormat="1" applyFont="1"/>
    <xf numFmtId="0" fontId="3" fillId="0" borderId="0" xfId="0" applyFont="1" applyAlignment="1">
      <alignment horizontal="center"/>
    </xf>
    <xf numFmtId="43" fontId="8" fillId="0" borderId="0" xfId="1" applyFont="1" applyFill="1" applyBorder="1"/>
    <xf numFmtId="43" fontId="8" fillId="0" borderId="0" xfId="1" applyFont="1" applyFill="1" applyAlignment="1"/>
    <xf numFmtId="0" fontId="3" fillId="0" borderId="0" xfId="1" applyNumberFormat="1" applyFont="1" applyFill="1" applyBorder="1"/>
    <xf numFmtId="167" fontId="12" fillId="0" borderId="0" xfId="1" quotePrefix="1" applyNumberFormat="1" applyFont="1"/>
  </cellXfs>
  <cellStyles count="10">
    <cellStyle name="Comma" xfId="1" builtinId="3"/>
    <cellStyle name="Comma 10 2" xfId="6" xr:uid="{E46E9528-209F-4F64-8310-7F9F66B79CFB}"/>
    <cellStyle name="Comma 12 6" xfId="5" xr:uid="{FE72B8DA-247C-42BE-BBA5-FFE3B43AB2AB}"/>
    <cellStyle name="Currency" xfId="2" builtinId="4"/>
    <cellStyle name="Normal" xfId="0" builtinId="0"/>
    <cellStyle name="Normal 10 2" xfId="4" xr:uid="{167F2650-48D6-4ED3-A846-4AFC5DC61873}"/>
    <cellStyle name="Normal 10 2 2 2" xfId="8" xr:uid="{C1E8851E-7A13-4BD0-8B5B-F750943B0E3A}"/>
    <cellStyle name="Normal 12 2 2" xfId="9" xr:uid="{602B2A38-B006-4208-BCBF-BFE109718938}"/>
    <cellStyle name="Normal 141" xfId="7" xr:uid="{6A88C1A4-938A-4A5B-9710-F35DF6875987}"/>
    <cellStyle name="Normal 2" xfId="3" xr:uid="{41387B20-AF0E-4080-9AB1-64EB62D98C9E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5" Type="http://schemas.openxmlformats.org/officeDocument/2006/relationships/styles" Target="styles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customProperty" Target="../customProperty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customProperty" Target="../customProperty2.bin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3.bin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21841E3-BADF-40F3-A739-772FD4F2CBE2}">
  <dimension ref="A1:D1"/>
  <sheetViews>
    <sheetView workbookViewId="0"/>
  </sheetViews>
  <sheetFormatPr defaultRowHeight="13.2" x14ac:dyDescent="0.25"/>
  <sheetData>
    <row r="1" spans="1:4" x14ac:dyDescent="0.25">
      <c r="A1" t="s">
        <v>38</v>
      </c>
      <c r="B1" t="s">
        <v>39</v>
      </c>
      <c r="C1" t="s">
        <v>40</v>
      </c>
      <c r="D1" t="s">
        <v>41</v>
      </c>
    </row>
  </sheetData>
  <pageMargins left="0.7" right="0.7" top="0.75" bottom="0.75" header="0.3" footer="0.3"/>
  <customProperties>
    <customPr name="GUID" r:id="rId1"/>
  </customProperties>
</worksheet>
</file>

<file path=xl/worksheets/sheet2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P47"/>
  <sheetViews>
    <sheetView topLeftCell="A8" zoomScaleNormal="100" workbookViewId="0">
      <selection activeCell="A8" sqref="A1:XFD1048576"/>
    </sheetView>
  </sheetViews>
  <sheetFormatPr defaultColWidth="9.33203125" defaultRowHeight="15" x14ac:dyDescent="0.25"/>
  <cols>
    <col min="1" max="1" width="19.6640625" style="9" customWidth="1"/>
    <col min="2" max="2" width="18" style="9" customWidth="1"/>
    <col min="3" max="3" width="20.6640625" style="9" customWidth="1"/>
    <col min="4" max="4" width="22.6640625" style="9" customWidth="1"/>
    <col min="5" max="5" width="25.5546875" style="9" bestFit="1" customWidth="1"/>
    <col min="6" max="6" width="17" style="9" customWidth="1"/>
    <col min="7" max="7" width="19.33203125" style="9" bestFit="1" customWidth="1"/>
    <col min="8" max="8" width="16.5546875" style="9" customWidth="1"/>
    <col min="9" max="9" width="22.33203125" style="9" customWidth="1"/>
    <col min="10" max="10" width="4.109375" style="17" customWidth="1"/>
    <col min="11" max="11" width="15.33203125" style="17" customWidth="1"/>
    <col min="12" max="12" width="17.44140625" style="17" customWidth="1"/>
    <col min="13" max="13" width="2.44140625" style="17" customWidth="1"/>
    <col min="14" max="14" width="13.88671875" style="17" customWidth="1"/>
    <col min="15" max="15" width="17.6640625" style="17" bestFit="1" customWidth="1"/>
    <col min="16" max="16" width="11.33203125" style="17" bestFit="1" customWidth="1"/>
    <col min="17" max="16384" width="9.33203125" style="17"/>
  </cols>
  <sheetData>
    <row r="1" spans="1:16" hidden="1" x14ac:dyDescent="0.25">
      <c r="A1" s="16" t="s">
        <v>0</v>
      </c>
      <c r="B1" s="16"/>
      <c r="C1" s="16"/>
      <c r="D1" s="16"/>
      <c r="E1" s="16"/>
      <c r="F1" s="16"/>
      <c r="G1" s="16"/>
      <c r="H1" s="16"/>
      <c r="I1" s="16"/>
    </row>
    <row r="2" spans="1:16" hidden="1" x14ac:dyDescent="0.25">
      <c r="A2" s="16" t="s">
        <v>1</v>
      </c>
      <c r="B2" s="16"/>
      <c r="C2" s="16"/>
      <c r="D2" s="16"/>
      <c r="E2" s="16"/>
      <c r="F2" s="16"/>
      <c r="G2" s="16"/>
      <c r="H2" s="16"/>
      <c r="I2" s="16"/>
    </row>
    <row r="3" spans="1:16" hidden="1" x14ac:dyDescent="0.25"/>
    <row r="4" spans="1:16" hidden="1" x14ac:dyDescent="0.25"/>
    <row r="5" spans="1:16" hidden="1" x14ac:dyDescent="0.25">
      <c r="A5" s="16" t="s">
        <v>2</v>
      </c>
      <c r="B5" s="16"/>
      <c r="C5" s="16"/>
      <c r="D5" s="16"/>
      <c r="E5" s="16"/>
      <c r="F5" s="16"/>
      <c r="G5" s="16"/>
      <c r="H5" s="16"/>
      <c r="I5" s="16"/>
    </row>
    <row r="6" spans="1:16" hidden="1" x14ac:dyDescent="0.25">
      <c r="A6" s="18">
        <v>44377</v>
      </c>
      <c r="B6" s="18"/>
      <c r="C6" s="18"/>
      <c r="D6" s="18"/>
      <c r="E6" s="18"/>
      <c r="F6" s="18"/>
      <c r="G6" s="18"/>
      <c r="H6" s="18"/>
      <c r="I6" s="18"/>
    </row>
    <row r="7" spans="1:16" hidden="1" x14ac:dyDescent="0.25"/>
    <row r="8" spans="1:16" ht="15.6" x14ac:dyDescent="0.3">
      <c r="A8" s="58">
        <v>46173</v>
      </c>
      <c r="B8" s="3"/>
      <c r="C8" s="3"/>
      <c r="D8" s="3"/>
      <c r="E8" s="3"/>
      <c r="F8" s="3"/>
      <c r="G8" s="3"/>
      <c r="H8" s="3"/>
      <c r="I8" s="3"/>
    </row>
    <row r="9" spans="1:16" ht="16.2" thickBot="1" x14ac:dyDescent="0.35">
      <c r="A9" s="19" t="s">
        <v>3</v>
      </c>
      <c r="B9" s="51"/>
      <c r="C9" s="3"/>
      <c r="D9" s="3"/>
      <c r="E9" s="3"/>
      <c r="F9" s="3"/>
      <c r="G9" s="3"/>
      <c r="H9" s="3"/>
      <c r="I9" s="3"/>
    </row>
    <row r="10" spans="1:16" ht="57" customHeight="1" thickTop="1" x14ac:dyDescent="0.3">
      <c r="A10" s="1" t="s">
        <v>4</v>
      </c>
      <c r="B10" s="12" t="s">
        <v>5</v>
      </c>
      <c r="C10" s="12" t="s">
        <v>6</v>
      </c>
      <c r="D10" s="13" t="s">
        <v>7</v>
      </c>
      <c r="E10" s="14" t="s">
        <v>18</v>
      </c>
      <c r="F10" s="14" t="s">
        <v>8</v>
      </c>
      <c r="G10" s="14" t="s">
        <v>9</v>
      </c>
      <c r="H10" s="15" t="s">
        <v>10</v>
      </c>
      <c r="I10" s="20" t="s">
        <v>11</v>
      </c>
      <c r="J10" s="44"/>
      <c r="K10" s="44" t="s">
        <v>43</v>
      </c>
      <c r="L10" s="44" t="s">
        <v>42</v>
      </c>
      <c r="N10" s="46"/>
      <c r="O10" s="46"/>
    </row>
    <row r="11" spans="1:16" x14ac:dyDescent="0.25">
      <c r="A11" s="2"/>
      <c r="B11" s="3"/>
      <c r="C11" s="3"/>
      <c r="D11" s="4"/>
      <c r="E11" s="3"/>
      <c r="F11" s="3"/>
      <c r="G11" s="3"/>
      <c r="H11" s="2"/>
      <c r="I11" s="4"/>
      <c r="K11" s="54" t="s">
        <v>44</v>
      </c>
    </row>
    <row r="12" spans="1:16" x14ac:dyDescent="0.25">
      <c r="A12" s="40" t="s">
        <v>12</v>
      </c>
      <c r="B12" s="50">
        <v>534954.3899999999</v>
      </c>
      <c r="C12" s="45">
        <v>109.1683278339799</v>
      </c>
      <c r="D12" s="24">
        <v>58400076.223746732</v>
      </c>
      <c r="E12" s="55">
        <v>534950.83999999985</v>
      </c>
      <c r="F12" s="56">
        <v>108.7186</v>
      </c>
      <c r="G12" s="23">
        <v>58159106.393623978</v>
      </c>
      <c r="H12" s="21">
        <v>3.5500000000465661</v>
      </c>
      <c r="I12" s="22">
        <v>387.54756381571218</v>
      </c>
      <c r="J12" s="26"/>
      <c r="K12" s="9">
        <v>534954.39</v>
      </c>
      <c r="L12" s="25">
        <v>0</v>
      </c>
      <c r="M12" s="48"/>
      <c r="N12" s="26"/>
      <c r="O12" s="47"/>
    </row>
    <row r="13" spans="1:16" x14ac:dyDescent="0.25">
      <c r="A13" s="40" t="s">
        <v>13</v>
      </c>
      <c r="B13" s="50">
        <v>529237.02</v>
      </c>
      <c r="C13" s="45">
        <v>92.148727123962061</v>
      </c>
      <c r="D13" s="24">
        <v>48768517.739878856</v>
      </c>
      <c r="E13" s="55">
        <v>529237.01999999967</v>
      </c>
      <c r="F13" s="56">
        <v>92.610200000000006</v>
      </c>
      <c r="G13" s="23">
        <v>49012746.269603975</v>
      </c>
      <c r="H13" s="21">
        <v>0</v>
      </c>
      <c r="I13" s="22">
        <v>0</v>
      </c>
      <c r="J13" s="9"/>
      <c r="K13" s="9">
        <v>529237.02</v>
      </c>
      <c r="L13" s="25">
        <v>0</v>
      </c>
      <c r="M13" s="25"/>
      <c r="O13" s="47"/>
    </row>
    <row r="14" spans="1:16" x14ac:dyDescent="0.25">
      <c r="A14" s="40" t="s">
        <v>14</v>
      </c>
      <c r="B14" s="50">
        <v>175241.99</v>
      </c>
      <c r="C14" s="45">
        <v>114.40274133119816</v>
      </c>
      <c r="D14" s="24">
        <v>20048164.052334413</v>
      </c>
      <c r="E14" s="55">
        <v>175315.9600000002</v>
      </c>
      <c r="F14" s="56">
        <v>113.72190000000001</v>
      </c>
      <c r="G14" s="23">
        <v>19937264.071524024</v>
      </c>
      <c r="H14" s="21">
        <v>-73.970000000204891</v>
      </c>
      <c r="I14" s="22">
        <v>-8462.3707762921676</v>
      </c>
      <c r="J14" s="9"/>
      <c r="K14" s="9">
        <v>175241.99</v>
      </c>
      <c r="L14" s="9">
        <v>0</v>
      </c>
      <c r="M14" s="26"/>
      <c r="N14" s="26"/>
      <c r="O14" s="25"/>
    </row>
    <row r="15" spans="1:16" x14ac:dyDescent="0.25">
      <c r="A15" s="40" t="s">
        <v>15</v>
      </c>
      <c r="B15" s="50">
        <v>76070.25</v>
      </c>
      <c r="C15" s="45">
        <v>116.30580317116777</v>
      </c>
      <c r="D15" s="24">
        <v>8847411.5236815251</v>
      </c>
      <c r="E15" s="55">
        <v>99196.349999999919</v>
      </c>
      <c r="F15" s="56">
        <v>113.586</v>
      </c>
      <c r="G15" s="23">
        <v>11267316.61109999</v>
      </c>
      <c r="H15" s="21">
        <v>-23126.099999999919</v>
      </c>
      <c r="I15" s="22">
        <v>-2689699.6347167334</v>
      </c>
      <c r="J15" s="9"/>
      <c r="K15" s="9">
        <v>76070.25</v>
      </c>
      <c r="L15" s="26">
        <v>0</v>
      </c>
      <c r="M15" s="9"/>
      <c r="N15" s="26"/>
      <c r="O15" s="25"/>
      <c r="P15" s="9"/>
    </row>
    <row r="16" spans="1:16" x14ac:dyDescent="0.25">
      <c r="A16" s="40"/>
      <c r="B16" s="3"/>
      <c r="C16" s="38"/>
      <c r="D16" s="4"/>
      <c r="E16" s="3"/>
      <c r="F16" s="3"/>
      <c r="G16" s="3"/>
      <c r="H16" s="2"/>
      <c r="I16" s="4"/>
      <c r="J16" s="26"/>
      <c r="K16" s="9"/>
    </row>
    <row r="17" spans="1:15" x14ac:dyDescent="0.25">
      <c r="A17" s="40" t="s">
        <v>16</v>
      </c>
      <c r="B17" s="3">
        <v>1315503.6499999999</v>
      </c>
      <c r="C17" s="38"/>
      <c r="D17" s="4">
        <v>136064169.53964153</v>
      </c>
      <c r="E17" s="3">
        <v>1338700.1699999995</v>
      </c>
      <c r="F17" s="3"/>
      <c r="G17" s="3">
        <v>138376433.34585196</v>
      </c>
      <c r="H17" s="2">
        <v>-23196.520000000077</v>
      </c>
      <c r="I17" s="4">
        <v>-2697774.4579292098</v>
      </c>
      <c r="J17" s="26"/>
      <c r="K17" s="9"/>
      <c r="L17" s="26"/>
      <c r="N17" s="26"/>
      <c r="O17" s="49"/>
    </row>
    <row r="18" spans="1:15" x14ac:dyDescent="0.25">
      <c r="A18" s="40"/>
      <c r="B18" s="3"/>
      <c r="C18" s="23"/>
      <c r="D18" s="4"/>
      <c r="E18" s="3"/>
      <c r="F18" s="3"/>
      <c r="G18" s="3"/>
      <c r="H18" s="2"/>
      <c r="I18" s="4"/>
      <c r="J18" s="26"/>
      <c r="K18" s="9"/>
    </row>
    <row r="19" spans="1:15" x14ac:dyDescent="0.25">
      <c r="A19" s="40"/>
      <c r="B19" s="3"/>
      <c r="C19" s="23"/>
      <c r="D19" s="4"/>
      <c r="E19" s="3"/>
      <c r="F19" s="3"/>
      <c r="G19" s="3"/>
      <c r="H19" s="2"/>
      <c r="I19" s="4"/>
      <c r="J19" s="26"/>
      <c r="K19" s="9"/>
    </row>
    <row r="20" spans="1:15" ht="15.6" thickBot="1" x14ac:dyDescent="0.3">
      <c r="A20" s="41"/>
      <c r="B20" s="7"/>
      <c r="C20" s="39"/>
      <c r="D20" s="8"/>
      <c r="E20" s="7"/>
      <c r="F20" s="7"/>
      <c r="G20" s="7"/>
      <c r="H20" s="6"/>
      <c r="I20" s="8"/>
      <c r="J20" s="26"/>
      <c r="K20" s="9"/>
    </row>
    <row r="21" spans="1:15" ht="16.8" thickTop="1" thickBot="1" x14ac:dyDescent="0.35">
      <c r="A21" s="42" t="s">
        <v>17</v>
      </c>
      <c r="B21" s="3"/>
      <c r="C21" s="23"/>
      <c r="D21" s="3"/>
      <c r="E21" s="3"/>
      <c r="F21" s="3"/>
      <c r="G21" s="3"/>
      <c r="H21" s="2"/>
      <c r="I21" s="4"/>
      <c r="J21" s="26"/>
      <c r="K21" s="9"/>
    </row>
    <row r="22" spans="1:15" ht="66.75" customHeight="1" thickTop="1" x14ac:dyDescent="0.3">
      <c r="A22" s="43" t="s">
        <v>4</v>
      </c>
      <c r="B22" s="12" t="s">
        <v>5</v>
      </c>
      <c r="C22" s="12" t="s">
        <v>6</v>
      </c>
      <c r="D22" s="13" t="s">
        <v>7</v>
      </c>
      <c r="E22" s="14" t="s">
        <v>18</v>
      </c>
      <c r="F22" s="14" t="s">
        <v>8</v>
      </c>
      <c r="G22" s="14" t="s">
        <v>19</v>
      </c>
      <c r="H22" s="15" t="s">
        <v>10</v>
      </c>
      <c r="I22" s="20" t="s">
        <v>11</v>
      </c>
      <c r="J22" s="26"/>
      <c r="K22" s="9"/>
    </row>
    <row r="23" spans="1:15" x14ac:dyDescent="0.25">
      <c r="A23" s="40"/>
      <c r="B23" s="3"/>
      <c r="C23" s="23"/>
      <c r="D23" s="4"/>
      <c r="E23" s="3"/>
      <c r="F23" s="3"/>
      <c r="G23" s="3"/>
      <c r="H23" s="2"/>
      <c r="I23" s="4"/>
      <c r="J23" s="26"/>
      <c r="K23" s="9"/>
    </row>
    <row r="24" spans="1:15" x14ac:dyDescent="0.25">
      <c r="A24" s="40" t="s">
        <v>20</v>
      </c>
      <c r="B24" s="50">
        <v>363765.69</v>
      </c>
      <c r="C24" s="45">
        <v>138.13838771222072</v>
      </c>
      <c r="D24" s="24">
        <v>50250005.921623491</v>
      </c>
      <c r="E24" s="55">
        <v>357464.17000000004</v>
      </c>
      <c r="F24" s="55">
        <v>144.1585</v>
      </c>
      <c r="G24" s="23">
        <v>51531498.550945006</v>
      </c>
      <c r="H24" s="21">
        <v>3356.1299999999615</v>
      </c>
      <c r="I24" s="22">
        <v>463610.38715261</v>
      </c>
      <c r="J24" s="26"/>
      <c r="K24" s="9">
        <v>363765.69</v>
      </c>
      <c r="L24" s="26">
        <v>0</v>
      </c>
      <c r="N24" s="37"/>
      <c r="O24" s="37"/>
    </row>
    <row r="25" spans="1:15" x14ac:dyDescent="0.25">
      <c r="A25" s="40" t="s">
        <v>21</v>
      </c>
      <c r="B25" s="23"/>
      <c r="C25" s="45"/>
      <c r="D25" s="24"/>
      <c r="E25" s="55">
        <v>2945.389999999999</v>
      </c>
      <c r="F25" s="55">
        <v>81.462999999999994</v>
      </c>
      <c r="G25" s="23">
        <v>239940.30556999991</v>
      </c>
      <c r="H25" s="21"/>
      <c r="I25" s="22"/>
      <c r="J25" s="26"/>
      <c r="K25" s="9"/>
      <c r="L25" s="37"/>
    </row>
    <row r="26" spans="1:15" x14ac:dyDescent="0.25">
      <c r="A26" s="40" t="s">
        <v>22</v>
      </c>
      <c r="B26" s="50">
        <v>54275.040000000001</v>
      </c>
      <c r="C26" s="45">
        <v>158.671319436083</v>
      </c>
      <c r="D26" s="24">
        <v>8611892.2092461828</v>
      </c>
      <c r="E26" s="55">
        <v>75873.110000000059</v>
      </c>
      <c r="F26" s="55">
        <v>151.57830000000001</v>
      </c>
      <c r="G26" s="23">
        <v>11500717.029513011</v>
      </c>
      <c r="H26" s="21">
        <v>-21598.070000000058</v>
      </c>
      <c r="I26" s="22">
        <v>-3426994.2641728902</v>
      </c>
      <c r="J26" s="26"/>
      <c r="K26" s="9">
        <v>54275.040000000001</v>
      </c>
      <c r="L26" s="37">
        <v>0</v>
      </c>
      <c r="O26" s="37"/>
    </row>
    <row r="27" spans="1:15" x14ac:dyDescent="0.25">
      <c r="A27" s="40" t="s">
        <v>23</v>
      </c>
      <c r="B27" s="50">
        <v>116126.54</v>
      </c>
      <c r="C27" s="45">
        <v>133.82199705556118</v>
      </c>
      <c r="D27" s="24">
        <v>15540285.493952507</v>
      </c>
      <c r="E27" s="55">
        <v>116126.53612369089</v>
      </c>
      <c r="F27" s="55">
        <v>136.27340000000001</v>
      </c>
      <c r="G27" s="23">
        <v>15824957.90779818</v>
      </c>
      <c r="H27" s="21">
        <v>3.8763090997235849E-3</v>
      </c>
      <c r="I27" s="22">
        <v>0.51873542492965463</v>
      </c>
      <c r="J27" s="26"/>
      <c r="K27" s="9">
        <v>116126.54</v>
      </c>
      <c r="L27" s="37">
        <v>0</v>
      </c>
    </row>
    <row r="28" spans="1:15" x14ac:dyDescent="0.25">
      <c r="A28" s="40" t="s">
        <v>24</v>
      </c>
      <c r="B28" s="50">
        <v>72731.53</v>
      </c>
      <c r="C28" s="45">
        <v>136.00339102085303</v>
      </c>
      <c r="D28" s="24">
        <v>9891734.7141349018</v>
      </c>
      <c r="E28" s="55">
        <v>72674.430999999968</v>
      </c>
      <c r="F28" s="55">
        <v>138.53100000000001</v>
      </c>
      <c r="G28" s="23">
        <v>10067661.600860996</v>
      </c>
      <c r="H28" s="21">
        <v>57.099000000031083</v>
      </c>
      <c r="I28" s="22">
        <v>7765.6576239039141</v>
      </c>
      <c r="J28" s="26"/>
      <c r="K28" s="25">
        <v>72731.53</v>
      </c>
      <c r="L28" s="37">
        <v>0</v>
      </c>
    </row>
    <row r="29" spans="1:15" x14ac:dyDescent="0.25">
      <c r="A29" s="40" t="s">
        <v>14</v>
      </c>
      <c r="B29" s="50">
        <v>38978.79</v>
      </c>
      <c r="C29" s="45">
        <v>137.08610294693963</v>
      </c>
      <c r="D29" s="24">
        <v>5343450.4186871415</v>
      </c>
      <c r="E29" s="55">
        <v>29821.194285714289</v>
      </c>
      <c r="F29" s="55">
        <v>147.09700000000001</v>
      </c>
      <c r="G29" s="23">
        <v>4386608.2158457153</v>
      </c>
      <c r="H29" s="21">
        <v>9157.5957142857114</v>
      </c>
      <c r="I29" s="22">
        <v>1255379.1088350243</v>
      </c>
      <c r="J29" s="26"/>
      <c r="K29" s="9">
        <v>38978.79</v>
      </c>
      <c r="L29" s="37">
        <v>0</v>
      </c>
    </row>
    <row r="30" spans="1:15" x14ac:dyDescent="0.25">
      <c r="A30" s="40" t="s">
        <v>25</v>
      </c>
      <c r="B30" s="50">
        <v>9334.2800000000007</v>
      </c>
      <c r="C30" s="45">
        <v>149.48313098736995</v>
      </c>
      <c r="D30" s="24">
        <v>1395317.3999127876</v>
      </c>
      <c r="E30" s="55">
        <v>9015.02</v>
      </c>
      <c r="F30" s="55">
        <v>152.05090000000001</v>
      </c>
      <c r="G30" s="23">
        <v>1370741.9045180001</v>
      </c>
      <c r="H30" s="21">
        <v>319.26000000000022</v>
      </c>
      <c r="I30" s="22">
        <v>47723.984399027759</v>
      </c>
      <c r="J30" s="26"/>
      <c r="K30" s="9">
        <v>9334.2800000000007</v>
      </c>
      <c r="L30" s="37">
        <v>0</v>
      </c>
    </row>
    <row r="31" spans="1:15" x14ac:dyDescent="0.25">
      <c r="A31" s="40" t="s">
        <v>26</v>
      </c>
      <c r="B31" s="50">
        <v>6671.48</v>
      </c>
      <c r="C31" s="45">
        <v>148.93292506231182</v>
      </c>
      <c r="D31" s="24">
        <v>993603.03089471208</v>
      </c>
      <c r="E31" s="55">
        <v>3403.2850000000044</v>
      </c>
      <c r="F31" s="55">
        <v>170.46850000000001</v>
      </c>
      <c r="G31" s="23">
        <v>580152.88902250072</v>
      </c>
      <c r="H31" s="21">
        <v>3268.1949999999952</v>
      </c>
      <c r="I31" s="22">
        <v>486741.84102402144</v>
      </c>
      <c r="J31" s="26"/>
      <c r="K31" s="9">
        <v>6671.48</v>
      </c>
      <c r="L31" s="37">
        <v>0</v>
      </c>
    </row>
    <row r="32" spans="1:15" x14ac:dyDescent="0.25">
      <c r="A32" s="40" t="s">
        <v>27</v>
      </c>
      <c r="B32" s="50">
        <v>0</v>
      </c>
      <c r="C32" s="45">
        <v>0</v>
      </c>
      <c r="D32" s="24">
        <v>0</v>
      </c>
      <c r="E32" s="55">
        <v>0</v>
      </c>
      <c r="F32" s="55" t="s">
        <v>45</v>
      </c>
      <c r="G32" s="57">
        <v>0</v>
      </c>
      <c r="H32" s="21">
        <v>0</v>
      </c>
      <c r="I32" s="22">
        <v>0</v>
      </c>
      <c r="J32" s="26"/>
      <c r="K32" s="9"/>
      <c r="L32" s="37">
        <v>0</v>
      </c>
    </row>
    <row r="33" spans="1:12" x14ac:dyDescent="0.25">
      <c r="A33" s="40" t="s">
        <v>28</v>
      </c>
      <c r="B33" s="50">
        <v>15040.41</v>
      </c>
      <c r="C33" s="45">
        <v>102.64836370474885</v>
      </c>
      <c r="D33" s="24">
        <v>1543873.4759485417</v>
      </c>
      <c r="E33" s="55">
        <v>15415.890952380947</v>
      </c>
      <c r="F33" s="55">
        <v>104.72490000000001</v>
      </c>
      <c r="G33" s="23">
        <v>1614427.6383989996</v>
      </c>
      <c r="H33" s="21">
        <v>-375.4809523809472</v>
      </c>
      <c r="I33" s="22">
        <v>-38542.505364204953</v>
      </c>
      <c r="J33" s="26"/>
      <c r="K33" s="9">
        <v>15040.41</v>
      </c>
      <c r="L33" s="37">
        <v>0</v>
      </c>
    </row>
    <row r="34" spans="1:12" x14ac:dyDescent="0.25">
      <c r="A34" s="40" t="s">
        <v>13</v>
      </c>
      <c r="B34" s="50">
        <v>2995.44</v>
      </c>
      <c r="C34" s="45">
        <v>111.2531708962366</v>
      </c>
      <c r="D34" s="24">
        <v>333252.19822942297</v>
      </c>
      <c r="E34" s="55">
        <v>3008.1100000000006</v>
      </c>
      <c r="F34" s="55">
        <v>113.5335</v>
      </c>
      <c r="G34" s="23">
        <v>341521.25668500009</v>
      </c>
      <c r="H34" s="21">
        <v>-12.670000000000528</v>
      </c>
      <c r="I34" s="22">
        <v>-1409.5776752553763</v>
      </c>
      <c r="J34" s="26"/>
      <c r="K34" s="9">
        <v>2995.44</v>
      </c>
      <c r="L34" s="17">
        <v>0</v>
      </c>
    </row>
    <row r="35" spans="1:12" s="9" customFormat="1" x14ac:dyDescent="0.25">
      <c r="A35" s="40"/>
      <c r="B35" s="23"/>
      <c r="C35" s="5"/>
      <c r="D35" s="24"/>
      <c r="E35" s="3"/>
      <c r="F35" s="3"/>
      <c r="G35" s="3"/>
      <c r="H35" s="2"/>
      <c r="I35" s="4"/>
      <c r="J35" s="27"/>
    </row>
    <row r="36" spans="1:12" s="9" customFormat="1" ht="15.6" thickBot="1" x14ac:dyDescent="0.3">
      <c r="A36" s="41" t="s">
        <v>16</v>
      </c>
      <c r="B36" s="7">
        <v>679919.20000000007</v>
      </c>
      <c r="C36" s="7"/>
      <c r="D36" s="33">
        <v>93903414.862629682</v>
      </c>
      <c r="E36" s="7">
        <v>685747.13736178633</v>
      </c>
      <c r="F36" s="7"/>
      <c r="G36" s="7">
        <v>97458227.299157411</v>
      </c>
      <c r="H36" s="6">
        <v>-5827.9373617862075</v>
      </c>
      <c r="I36" s="8">
        <v>-1205724.8494423386</v>
      </c>
      <c r="J36" s="27"/>
    </row>
    <row r="37" spans="1:12" s="9" customFormat="1" ht="42.9" customHeight="1" thickTop="1" thickBot="1" x14ac:dyDescent="0.3">
      <c r="A37" s="29" t="s">
        <v>29</v>
      </c>
      <c r="B37" s="30">
        <v>1995422.85</v>
      </c>
      <c r="C37" s="30"/>
      <c r="D37" s="31">
        <v>229967584.40227121</v>
      </c>
      <c r="E37" s="30">
        <v>2024447.3073617858</v>
      </c>
      <c r="F37" s="30"/>
      <c r="G37" s="31">
        <v>235834660.64500937</v>
      </c>
      <c r="H37" s="30">
        <v>-29024.457361786284</v>
      </c>
      <c r="I37" s="32">
        <v>-3903499.3073715484</v>
      </c>
    </row>
    <row r="38" spans="1:12" s="9" customFormat="1" x14ac:dyDescent="0.25"/>
    <row r="39" spans="1:12" s="9" customFormat="1" x14ac:dyDescent="0.25">
      <c r="C39" s="28"/>
      <c r="D39" s="52"/>
      <c r="E39" s="25"/>
      <c r="F39" s="25"/>
    </row>
    <row r="40" spans="1:12" s="9" customFormat="1" x14ac:dyDescent="0.25">
      <c r="A40" s="10"/>
      <c r="B40" s="3"/>
      <c r="F40" s="25"/>
    </row>
    <row r="41" spans="1:12" s="9" customFormat="1" x14ac:dyDescent="0.25"/>
    <row r="42" spans="1:12" s="9" customFormat="1" x14ac:dyDescent="0.25">
      <c r="C42" s="25"/>
      <c r="D42" s="25"/>
    </row>
    <row r="43" spans="1:12" s="9" customFormat="1" x14ac:dyDescent="0.25">
      <c r="B43" s="11"/>
      <c r="D43" s="53"/>
    </row>
    <row r="44" spans="1:12" s="9" customFormat="1" x14ac:dyDescent="0.25"/>
    <row r="45" spans="1:12" s="9" customFormat="1" x14ac:dyDescent="0.25"/>
    <row r="46" spans="1:12" s="9" customFormat="1" x14ac:dyDescent="0.25">
      <c r="D46" s="53"/>
    </row>
    <row r="47" spans="1:12" s="9" customFormat="1" x14ac:dyDescent="0.25"/>
  </sheetData>
  <printOptions horizontalCentered="1"/>
  <pageMargins left="0.5" right="0.5" top="0.5" bottom="0.5" header="0.5" footer="0.5"/>
  <pageSetup scale="53" orientation="portrait" r:id="rId1"/>
  <headerFooter alignWithMargins="0"/>
  <customProperties>
    <customPr name="GUID" r:id="rId2"/>
  </customProperties>
  <legacyDrawing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F747567-193B-4209-8594-72BB03831E4C}">
  <dimension ref="A1:B10"/>
  <sheetViews>
    <sheetView tabSelected="1" workbookViewId="0">
      <selection sqref="A1:XFD1048576"/>
    </sheetView>
  </sheetViews>
  <sheetFormatPr defaultRowHeight="13.2" x14ac:dyDescent="0.25"/>
  <cols>
    <col min="1" max="1" width="25.33203125" customWidth="1"/>
    <col min="2" max="2" width="103.6640625" customWidth="1"/>
  </cols>
  <sheetData>
    <row r="1" spans="1:2" x14ac:dyDescent="0.25">
      <c r="A1" s="36" t="s">
        <v>30</v>
      </c>
    </row>
    <row r="2" spans="1:2" ht="33.75" customHeight="1" x14ac:dyDescent="0.25">
      <c r="A2" s="34" t="s">
        <v>33</v>
      </c>
    </row>
    <row r="3" spans="1:2" x14ac:dyDescent="0.25">
      <c r="A3" s="34" t="s">
        <v>34</v>
      </c>
    </row>
    <row r="6" spans="1:2" x14ac:dyDescent="0.25">
      <c r="A6" s="35" t="s">
        <v>31</v>
      </c>
      <c r="B6" s="35" t="s">
        <v>32</v>
      </c>
    </row>
    <row r="7" spans="1:2" x14ac:dyDescent="0.25">
      <c r="A7" s="34" t="s">
        <v>5</v>
      </c>
      <c r="B7" s="34" t="s">
        <v>35</v>
      </c>
    </row>
    <row r="8" spans="1:2" x14ac:dyDescent="0.25">
      <c r="A8" s="34" t="s">
        <v>6</v>
      </c>
      <c r="B8" s="34" t="s">
        <v>36</v>
      </c>
    </row>
    <row r="9" spans="1:2" x14ac:dyDescent="0.25">
      <c r="A9" t="s">
        <v>18</v>
      </c>
      <c r="B9" s="34" t="s">
        <v>37</v>
      </c>
    </row>
    <row r="10" spans="1:2" x14ac:dyDescent="0.25">
      <c r="A10" t="s">
        <v>8</v>
      </c>
      <c r="B10" s="34" t="s">
        <v>37</v>
      </c>
    </row>
  </sheetData>
  <pageMargins left="0.7" right="0.7" top="0.75" bottom="0.75" header="0.3" footer="0.3"/>
  <pageSetup orientation="portrait" horizontalDpi="300" verticalDpi="300" r:id="rId1"/>
  <customProperties>
    <customPr name="GUID" r:id="rId2"/>
  </customPropertie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36d0de0c-286c-42d2-88f9-9cfcebd81471">
      <Terms xmlns="http://schemas.microsoft.com/office/infopath/2007/PartnerControls"/>
    </lcf76f155ced4ddcb4097134ff3c332f>
    <TaxCatchAll xmlns="32f3a428-6f88-4a3b-a56e-a51f3802cd3a" xsi:nil="true"/>
    <PREBsWebpage xmlns="36d0de0c-286c-42d2-88f9-9cfcebd81471">
      <Url xsi:nil="true"/>
      <Description xsi:nil="true"/>
    </PREBsWebpage>
    <LastAction2_x002e_0 xmlns="36d0de0c-286c-42d2-88f9-9cfcebd81471">
      <Url xsi:nil="true"/>
      <Description xsi:nil="true"/>
    </LastAction2_x002e_0>
    <Input xmlns="36d0de0c-286c-42d2-88f9-9cfcebd81471" xsi:nil="true"/>
    <Status xmlns="36d0de0c-286c-42d2-88f9-9cfcebd81471" xsi:nil="true"/>
    <LastAction xmlns="36d0de0c-286c-42d2-88f9-9cfcebd81471" xsi:nil="true"/>
    <Comments xmlns="36d0de0c-286c-42d2-88f9-9cfcebd81471" xsi:nil="true"/>
    <_Flow_SignoffStatus xmlns="36d0de0c-286c-42d2-88f9-9cfcebd81471" xsi:nil="true"/>
  </documentManagement>
</p:properties>
</file>

<file path=customXml/item2.xml><?xml version="1.0" encoding="utf-8"?>
<argus-direct-storage xmlns="urn:argus-direct-storage:queries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C7DE3FCD5909941A849D7A4651DDB81" ma:contentTypeVersion="20" ma:contentTypeDescription="Create a new document." ma:contentTypeScope="" ma:versionID="43b45930ed4a53010ffd50a472565525">
  <xsd:schema xmlns:xsd="http://www.w3.org/2001/XMLSchema" xmlns:xs="http://www.w3.org/2001/XMLSchema" xmlns:p="http://schemas.microsoft.com/office/2006/metadata/properties" xmlns:ns2="36d0de0c-286c-42d2-88f9-9cfcebd81471" xmlns:ns3="32f3a428-6f88-4a3b-a56e-a51f3802cd3a" targetNamespace="http://schemas.microsoft.com/office/2006/metadata/properties" ma:root="true" ma:fieldsID="23605774816469e5fefb0d5b5c166dd6" ns2:_="" ns3:_="">
    <xsd:import namespace="36d0de0c-286c-42d2-88f9-9cfcebd81471"/>
    <xsd:import namespace="32f3a428-6f88-4a3b-a56e-a51f3802cd3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_Flow_SignoffStatus" minOccurs="0"/>
                <xsd:element ref="ns2:Comments" minOccurs="0"/>
                <xsd:element ref="ns2:MediaServiceSearchProperties" minOccurs="0"/>
                <xsd:element ref="ns2:Status" minOccurs="0"/>
                <xsd:element ref="ns2:LastAction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astAction2_x002e_0" minOccurs="0"/>
                <xsd:element ref="ns2:PREBsWebpage" minOccurs="0"/>
                <xsd:element ref="ns2:Inpu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d0de0c-286c-42d2-88f9-9cfcebd8147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Flow_SignoffStatus" ma:index="11" nillable="true" ma:displayName="Sign-off status" ma:internalName="Sign_x002d_off_x0020_status">
      <xsd:simpleType>
        <xsd:restriction base="dms:Text"/>
      </xsd:simpleType>
    </xsd:element>
    <xsd:element name="Comments" ma:index="12" nillable="true" ma:displayName="Comments" ma:format="Dropdown" ma:internalName="Comments">
      <xsd:simpleType>
        <xsd:restriction base="dms:Note">
          <xsd:maxLength value="255"/>
        </xsd:restriction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Status" ma:index="14" nillable="true" ma:displayName="Status" ma:description="Open - docket with constant activity.&#10;&#10;Dormant - docket that have been closed or will no longer have activity. This status must be changed if PREB issues a R&amp;O requiring a report, update, or conference related to said docket.&#10;&#10;Closed - docket has been officially closed by the PREB through R&amp;O." ma:format="Dropdown" ma:internalName="Status">
      <xsd:simpleType>
        <xsd:restriction base="dms:Choice">
          <xsd:enumeration value="Open"/>
          <xsd:enumeration value="Dormant"/>
          <xsd:enumeration value="Closed"/>
          <xsd:enumeration value="Open"/>
          <xsd:enumeration value="Dormant"/>
          <xsd:enumeration value="Closed"/>
          <xsd:enumeration value="Pending"/>
        </xsd:restriction>
      </xsd:simpleType>
    </xsd:element>
    <xsd:element name="LastAction" ma:index="15" nillable="true" ma:displayName="Last Action" ma:description="The last action taken in the docket will be displayed in this column." ma:format="Dropdown" ma:internalName="LastAction">
      <xsd:simpleType>
        <xsd:restriction base="dms:Note">
          <xsd:maxLength value="255"/>
        </xsd:restriction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f9950e38-0095-4bd7-ac52-55c480c4bc0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LastAction2_x002e_0" ma:index="23" nillable="true" ma:displayName="Last Action Link" ma:format="Hyperlink" ma:internalName="LastAction2_x002e_0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PREBsWebpage" ma:index="24" nillable="true" ma:displayName="PREB's Webpage" ma:description="Link to the docket on PREB's Webpage" ma:format="Hyperlink" ma:internalName="PREBsWebp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nput" ma:index="25" nillable="true" ma:displayName="Input " ma:format="Dropdown" ma:internalName="Input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f3a428-6f88-4a3b-a56e-a51f3802cd3a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9652a190-c5de-468a-a212-3b3cca4a9d49}" ma:internalName="TaxCatchAll" ma:showField="CatchAllData" ma:web="5e1628cc-a815-47df-b5ad-ee310ca8d5b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F2DD930-59AE-4DAC-A83D-8379B0E4A057}">
  <ds:schemaRefs>
    <ds:schemaRef ds:uri="http://purl.org/dc/elements/1.1/"/>
    <ds:schemaRef ds:uri="36d0de0c-286c-42d2-88f9-9cfcebd81471"/>
    <ds:schemaRef ds:uri="http://schemas.microsoft.com/office/2006/documentManagement/types"/>
    <ds:schemaRef ds:uri="http://schemas.microsoft.com/office/infopath/2007/PartnerControls"/>
    <ds:schemaRef ds:uri="32f3a428-6f88-4a3b-a56e-a51f3802cd3a"/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6D860A2A-AC41-4A25-9448-423EDEA2E33C}">
  <ds:schemaRefs>
    <ds:schemaRef ds:uri="urn:argus-direct-storage:queries"/>
  </ds:schemaRefs>
</ds:datastoreItem>
</file>

<file path=customXml/itemProps3.xml><?xml version="1.0" encoding="utf-8"?>
<ds:datastoreItem xmlns:ds="http://schemas.openxmlformats.org/officeDocument/2006/customXml" ds:itemID="{BC48E323-CB6D-4848-9A31-2060784BBAC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d0de0c-286c-42d2-88f9-9cfcebd81471"/>
    <ds:schemaRef ds:uri="32f3a428-6f88-4a3b-a56e-a51f3802cd3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84157388-193C-44BE-BED9-82A255491D3A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b0a9b38e-5be3-4a10-8fdc-cef4306b5139}" enabled="0" method="" siteId="{b0a9b38e-5be3-4a10-8fdc-cef4306b5139}" removed="1"/>
  <clbl:label id="{defa4170-0d19-0005-0004-bc88714345d2}" enabled="1" method="Standard" siteId="{31289701-2511-4b48-b59d-bfc969d3a983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2</vt:i4>
      </vt:variant>
      <vt:variant>
        <vt:lpstr>Named Ranges</vt:lpstr>
      </vt:variant>
      <vt:variant>
        <vt:i4>1</vt:i4>
      </vt:variant>
    </vt:vector>
  </HeadingPairs>
  <TitlesOfParts>
    <vt:vector size="3" baseType="lpstr">
      <vt:lpstr>SUMMARY</vt:lpstr>
      <vt:lpstr>Methodology</vt:lpstr>
      <vt:lpstr>SUMMARY!Print_Area</vt:lpstr>
    </vt:vector>
  </TitlesOfParts>
  <Manager/>
  <Company>PREPA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Tasha Rivera</dc:creator>
  <cp:keywords/>
  <dc:description/>
  <cp:lastModifiedBy>Johnathan L Class Torres</cp:lastModifiedBy>
  <cp:revision/>
  <cp:lastPrinted>2024-03-08T14:48:31Z</cp:lastPrinted>
  <dcterms:created xsi:type="dcterms:W3CDTF">2021-08-09T13:32:47Z</dcterms:created>
  <dcterms:modified xsi:type="dcterms:W3CDTF">2026-06-10T19:56:46Z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0x0101002C7DE3FCD5909941A849D7A4651DDB81</vt:lpwstr>
  </property>
  <property fmtid="{D5CDD505-2E9C-101B-9397-08002B2CF9AE}" pid="3" name="Order">
    <vt:r8>427000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_ExtendedDescription">
    <vt:lpwstr/>
  </property>
  <property fmtid="{D5CDD505-2E9C-101B-9397-08002B2CF9AE}" pid="7" name="TriggerFlowInfo">
    <vt:lpwstr/>
  </property>
  <property fmtid="{D5CDD505-2E9C-101B-9397-08002B2CF9AE}" pid="8" name="ComplianceAssetId">
    <vt:lpwstr/>
  </property>
  <property fmtid="{D5CDD505-2E9C-101B-9397-08002B2CF9AE}" pid="9" name="TemplateUrl">
    <vt:lpwstr/>
  </property>
  <property fmtid="{D5CDD505-2E9C-101B-9397-08002B2CF9AE}" pid="10" name="MediaServiceImageTags">
    <vt:lpwstr/>
  </property>
</Properties>
</file>